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7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9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/>
    <p:restoredTop sz="94246" autoAdjust="0"/>
  </p:normalViewPr>
  <p:slideViewPr>
    <p:cSldViewPr snapToGrid="0" snapToObjects="1">
      <p:cViewPr varScale="1">
        <p:scale>
          <a:sx n="109" d="100"/>
          <a:sy n="109" d="100"/>
        </p:scale>
        <p:origin x="17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67EC0C-0D12-4213-B800-E23A136E054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CB4FC73-E31D-4361-B32D-C73B9DCE3859}">
      <dgm:prSet custT="1"/>
      <dgm:spPr/>
      <dgm:t>
        <a:bodyPr/>
        <a:lstStyle/>
        <a:p>
          <a:pPr rtl="0"/>
          <a:r>
            <a:rPr lang="hu-HU" sz="2000" b="1" dirty="0" smtClean="0"/>
            <a:t>Készülékállomány</a:t>
          </a:r>
          <a:br>
            <a:rPr lang="hu-HU" sz="2000" b="1" dirty="0" smtClean="0"/>
          </a:br>
          <a:r>
            <a:rPr lang="hu-HU" sz="2000" b="1" dirty="0" smtClean="0"/>
            <a:t>fejlesztési terv</a:t>
          </a:r>
          <a:endParaRPr lang="hu-HU" sz="2000" dirty="0"/>
        </a:p>
      </dgm:t>
    </dgm:pt>
    <dgm:pt modelId="{473E58AC-15F2-4232-AEB0-2E54B9F49756}" type="parTrans" cxnId="{733400C5-21C9-470D-85A6-AB30EEF1D5BB}">
      <dgm:prSet/>
      <dgm:spPr/>
      <dgm:t>
        <a:bodyPr/>
        <a:lstStyle/>
        <a:p>
          <a:endParaRPr lang="hu-HU"/>
        </a:p>
      </dgm:t>
    </dgm:pt>
    <dgm:pt modelId="{70390DFE-2445-4C0F-80EC-7A0753EC6C96}" type="sibTrans" cxnId="{733400C5-21C9-470D-85A6-AB30EEF1D5BB}">
      <dgm:prSet/>
      <dgm:spPr/>
      <dgm:t>
        <a:bodyPr/>
        <a:lstStyle/>
        <a:p>
          <a:endParaRPr lang="hu-HU"/>
        </a:p>
      </dgm:t>
    </dgm:pt>
    <dgm:pt modelId="{2FA60331-FF4B-4601-8B7C-A5AC7B2C9196}">
      <dgm:prSet custT="1"/>
      <dgm:spPr/>
      <dgm:t>
        <a:bodyPr/>
        <a:lstStyle/>
        <a:p>
          <a:r>
            <a:rPr lang="hu-HU" sz="2000" b="1" dirty="0" smtClean="0"/>
            <a:t>Új alkalmazások biztosítása</a:t>
          </a:r>
          <a:endParaRPr lang="hu-HU" sz="2000" dirty="0"/>
        </a:p>
      </dgm:t>
    </dgm:pt>
    <dgm:pt modelId="{891CDB82-5509-4CBD-839D-AB1E00B2CC3B}" type="parTrans" cxnId="{1C7E3D9F-6290-47E1-87AE-C9032F69DE65}">
      <dgm:prSet/>
      <dgm:spPr/>
      <dgm:t>
        <a:bodyPr/>
        <a:lstStyle/>
        <a:p>
          <a:endParaRPr lang="hu-HU"/>
        </a:p>
      </dgm:t>
    </dgm:pt>
    <dgm:pt modelId="{9B96F736-21B4-4408-ACAF-F2BA8D98860D}" type="sibTrans" cxnId="{1C7E3D9F-6290-47E1-87AE-C9032F69DE65}">
      <dgm:prSet/>
      <dgm:spPr/>
      <dgm:t>
        <a:bodyPr/>
        <a:lstStyle/>
        <a:p>
          <a:endParaRPr lang="hu-HU"/>
        </a:p>
      </dgm:t>
    </dgm:pt>
    <dgm:pt modelId="{470D477A-F1F0-46FE-93DA-79BAEB8020E9}">
      <dgm:prSet custT="1"/>
      <dgm:spPr/>
      <dgm:t>
        <a:bodyPr/>
        <a:lstStyle/>
        <a:p>
          <a:r>
            <a:rPr lang="hu-HU" sz="2000" b="1" dirty="0" smtClean="0"/>
            <a:t>Hálózatfejlesztési terv</a:t>
          </a:r>
          <a:endParaRPr lang="hu-HU" sz="2000" dirty="0"/>
        </a:p>
      </dgm:t>
    </dgm:pt>
    <dgm:pt modelId="{BEEBE863-259F-4F8B-B0F3-3D348145FF12}" type="parTrans" cxnId="{EA05A973-D23A-488F-A9B6-354658434EB5}">
      <dgm:prSet/>
      <dgm:spPr/>
      <dgm:t>
        <a:bodyPr/>
        <a:lstStyle/>
        <a:p>
          <a:endParaRPr lang="hu-HU"/>
        </a:p>
      </dgm:t>
    </dgm:pt>
    <dgm:pt modelId="{23A1C62F-7618-40BC-99E7-3DA27A0283B2}" type="sibTrans" cxnId="{EA05A973-D23A-488F-A9B6-354658434EB5}">
      <dgm:prSet/>
      <dgm:spPr/>
      <dgm:t>
        <a:bodyPr/>
        <a:lstStyle/>
        <a:p>
          <a:endParaRPr lang="hu-HU"/>
        </a:p>
      </dgm:t>
    </dgm:pt>
    <dgm:pt modelId="{E1FEB15D-5974-4E4F-806C-C7416827C5B5}">
      <dgm:prSet/>
      <dgm:spPr/>
      <dgm:t>
        <a:bodyPr/>
        <a:lstStyle/>
        <a:p>
          <a:r>
            <a:rPr lang="hu-HU" dirty="0" smtClean="0"/>
            <a:t>Egységesen magas biztonság és rendelkezésre állás</a:t>
          </a:r>
          <a:endParaRPr lang="hu-HU" dirty="0"/>
        </a:p>
      </dgm:t>
    </dgm:pt>
    <dgm:pt modelId="{C9AAAED8-E948-46D0-95A0-AB8CF815B2EC}" type="parTrans" cxnId="{9E7BB838-4E34-4200-913D-8856550ED951}">
      <dgm:prSet/>
      <dgm:spPr/>
      <dgm:t>
        <a:bodyPr/>
        <a:lstStyle/>
        <a:p>
          <a:endParaRPr lang="hu-HU"/>
        </a:p>
      </dgm:t>
    </dgm:pt>
    <dgm:pt modelId="{C83445D7-C34F-4804-A49C-2123B1216916}" type="sibTrans" cxnId="{9E7BB838-4E34-4200-913D-8856550ED951}">
      <dgm:prSet/>
      <dgm:spPr/>
      <dgm:t>
        <a:bodyPr/>
        <a:lstStyle/>
        <a:p>
          <a:endParaRPr lang="hu-HU"/>
        </a:p>
      </dgm:t>
    </dgm:pt>
    <dgm:pt modelId="{A6894C12-C2C5-4F5F-8FD1-369B8830DCF9}">
      <dgm:prSet/>
      <dgm:spPr/>
      <dgm:t>
        <a:bodyPr/>
        <a:lstStyle/>
        <a:p>
          <a:r>
            <a:rPr lang="hu-HU" dirty="0" smtClean="0"/>
            <a:t>Hibrid készenléti mobilhálózati modell</a:t>
          </a:r>
          <a:endParaRPr lang="hu-HU" dirty="0"/>
        </a:p>
      </dgm:t>
    </dgm:pt>
    <dgm:pt modelId="{282A43EC-465A-4C56-82BA-5A04564EFCD2}" type="parTrans" cxnId="{ADB95546-A884-435E-A902-E2DEC4B27787}">
      <dgm:prSet/>
      <dgm:spPr/>
      <dgm:t>
        <a:bodyPr/>
        <a:lstStyle/>
        <a:p>
          <a:endParaRPr lang="hu-HU"/>
        </a:p>
      </dgm:t>
    </dgm:pt>
    <dgm:pt modelId="{00A47E26-D53C-4264-96D0-B5A6359C5890}" type="sibTrans" cxnId="{ADB95546-A884-435E-A902-E2DEC4B27787}">
      <dgm:prSet/>
      <dgm:spPr/>
      <dgm:t>
        <a:bodyPr/>
        <a:lstStyle/>
        <a:p>
          <a:endParaRPr lang="hu-HU"/>
        </a:p>
      </dgm:t>
    </dgm:pt>
    <dgm:pt modelId="{3843CF9E-B823-4D55-85A4-98E00BECCF9D}">
      <dgm:prSet/>
      <dgm:spPr/>
      <dgm:t>
        <a:bodyPr/>
        <a:lstStyle/>
        <a:p>
          <a:r>
            <a:rPr lang="hu-HU" dirty="0" smtClean="0"/>
            <a:t>Legalább 2025-ig TETRA és LTE együttes használata</a:t>
          </a:r>
          <a:endParaRPr lang="hu-HU" dirty="0"/>
        </a:p>
      </dgm:t>
    </dgm:pt>
    <dgm:pt modelId="{FA1E093D-09E0-4D02-A658-39624C2271FD}" type="parTrans" cxnId="{A12F2B60-E695-4A76-A6D0-B15E664FDA46}">
      <dgm:prSet/>
      <dgm:spPr/>
      <dgm:t>
        <a:bodyPr/>
        <a:lstStyle/>
        <a:p>
          <a:endParaRPr lang="hu-HU"/>
        </a:p>
      </dgm:t>
    </dgm:pt>
    <dgm:pt modelId="{E25D500A-33BF-4195-85DB-DD1826331D51}" type="sibTrans" cxnId="{A12F2B60-E695-4A76-A6D0-B15E664FDA46}">
      <dgm:prSet/>
      <dgm:spPr/>
      <dgm:t>
        <a:bodyPr/>
        <a:lstStyle/>
        <a:p>
          <a:endParaRPr lang="hu-HU"/>
        </a:p>
      </dgm:t>
    </dgm:pt>
    <dgm:pt modelId="{7AAC0FCE-1263-41E4-A748-16A7FB852B3B}">
      <dgm:prSet/>
      <dgm:spPr/>
      <dgm:t>
        <a:bodyPr/>
        <a:lstStyle/>
        <a:p>
          <a:r>
            <a:rPr lang="hu-HU" dirty="0" smtClean="0"/>
            <a:t>Központosított készülékbeszerzés és üzemeltetés</a:t>
          </a:r>
          <a:endParaRPr lang="hu-HU" dirty="0"/>
        </a:p>
      </dgm:t>
    </dgm:pt>
    <dgm:pt modelId="{92AFD06C-751B-458D-AF56-3551BC18E293}" type="parTrans" cxnId="{3A269513-2F58-47D7-812C-2DA40D30C0DB}">
      <dgm:prSet/>
      <dgm:spPr/>
      <dgm:t>
        <a:bodyPr/>
        <a:lstStyle/>
        <a:p>
          <a:endParaRPr lang="hu-HU"/>
        </a:p>
      </dgm:t>
    </dgm:pt>
    <dgm:pt modelId="{AC7E2A90-976C-42EB-A2D6-E03A8825FDEA}" type="sibTrans" cxnId="{3A269513-2F58-47D7-812C-2DA40D30C0DB}">
      <dgm:prSet/>
      <dgm:spPr/>
      <dgm:t>
        <a:bodyPr/>
        <a:lstStyle/>
        <a:p>
          <a:endParaRPr lang="hu-HU"/>
        </a:p>
      </dgm:t>
    </dgm:pt>
    <dgm:pt modelId="{9E4B7BE9-C8B6-4B24-BCE0-0C1CD058FF88}">
      <dgm:prSet/>
      <dgm:spPr/>
      <dgm:t>
        <a:bodyPr/>
        <a:lstStyle/>
        <a:p>
          <a:r>
            <a:rPr lang="hu-HU" dirty="0" smtClean="0"/>
            <a:t>Kizárólagos készenléti terminálszolgáltató</a:t>
          </a:r>
          <a:endParaRPr lang="hu-HU" dirty="0"/>
        </a:p>
      </dgm:t>
    </dgm:pt>
    <dgm:pt modelId="{39F4D828-3ED3-40A5-8673-C91D1FFEE260}" type="parTrans" cxnId="{B7158760-3EC5-4361-83DE-89EB145B3C7C}">
      <dgm:prSet/>
      <dgm:spPr/>
      <dgm:t>
        <a:bodyPr/>
        <a:lstStyle/>
        <a:p>
          <a:endParaRPr lang="hu-HU"/>
        </a:p>
      </dgm:t>
    </dgm:pt>
    <dgm:pt modelId="{4F14DDEA-DD33-4C5D-807D-C28A2F9261FC}" type="sibTrans" cxnId="{B7158760-3EC5-4361-83DE-89EB145B3C7C}">
      <dgm:prSet/>
      <dgm:spPr/>
      <dgm:t>
        <a:bodyPr/>
        <a:lstStyle/>
        <a:p>
          <a:endParaRPr lang="hu-HU"/>
        </a:p>
      </dgm:t>
    </dgm:pt>
    <dgm:pt modelId="{7C786279-3A95-433C-8500-634003B01A80}">
      <dgm:prSet/>
      <dgm:spPr/>
      <dgm:t>
        <a:bodyPr/>
        <a:lstStyle/>
        <a:p>
          <a:endParaRPr lang="hu-HU" dirty="0"/>
        </a:p>
      </dgm:t>
    </dgm:pt>
    <dgm:pt modelId="{7009BD33-51D0-45AC-99F8-AC2158A51B31}" type="parTrans" cxnId="{D3BF324D-E468-444C-AEEB-E521F088A382}">
      <dgm:prSet/>
      <dgm:spPr/>
      <dgm:t>
        <a:bodyPr/>
        <a:lstStyle/>
        <a:p>
          <a:endParaRPr lang="hu-HU"/>
        </a:p>
      </dgm:t>
    </dgm:pt>
    <dgm:pt modelId="{487ADE5C-70B9-4968-AA40-D401AEF2024F}" type="sibTrans" cxnId="{D3BF324D-E468-444C-AEEB-E521F088A382}">
      <dgm:prSet/>
      <dgm:spPr/>
      <dgm:t>
        <a:bodyPr/>
        <a:lstStyle/>
        <a:p>
          <a:endParaRPr lang="hu-HU"/>
        </a:p>
      </dgm:t>
    </dgm:pt>
    <dgm:pt modelId="{2C730C2B-5FD1-4732-B5DB-300A9D49C5B2}">
      <dgm:prSet/>
      <dgm:spPr/>
      <dgm:t>
        <a:bodyPr/>
        <a:lstStyle/>
        <a:p>
          <a:r>
            <a:rPr lang="hu-HU" dirty="0" smtClean="0"/>
            <a:t>Egységesen magas üzemeltetési színvonal és költséghatékonyság</a:t>
          </a:r>
          <a:endParaRPr lang="hu-HU" dirty="0"/>
        </a:p>
      </dgm:t>
    </dgm:pt>
    <dgm:pt modelId="{496DFAE8-DB3C-45D6-8544-1EAE9F734474}" type="parTrans" cxnId="{265D0D2A-A5A2-40EB-AC66-EC7E18A31BF3}">
      <dgm:prSet/>
      <dgm:spPr/>
      <dgm:t>
        <a:bodyPr/>
        <a:lstStyle/>
        <a:p>
          <a:endParaRPr lang="hu-HU"/>
        </a:p>
      </dgm:t>
    </dgm:pt>
    <dgm:pt modelId="{B2B060BF-3B2D-430F-8F84-905381E25EE9}" type="sibTrans" cxnId="{265D0D2A-A5A2-40EB-AC66-EC7E18A31BF3}">
      <dgm:prSet/>
      <dgm:spPr/>
      <dgm:t>
        <a:bodyPr/>
        <a:lstStyle/>
        <a:p>
          <a:endParaRPr lang="hu-HU"/>
        </a:p>
      </dgm:t>
    </dgm:pt>
    <dgm:pt modelId="{7782AF2A-F2D4-41EA-8207-8B8D399E6E0B}">
      <dgm:prSet/>
      <dgm:spPr/>
      <dgm:t>
        <a:bodyPr/>
        <a:lstStyle/>
        <a:p>
          <a:endParaRPr lang="hu-HU" dirty="0"/>
        </a:p>
      </dgm:t>
    </dgm:pt>
    <dgm:pt modelId="{EA30921B-FA3D-4CC1-B88A-DC35C31F5603}" type="parTrans" cxnId="{86BC750D-90D0-427A-A5DF-79B740798843}">
      <dgm:prSet/>
      <dgm:spPr/>
      <dgm:t>
        <a:bodyPr/>
        <a:lstStyle/>
        <a:p>
          <a:endParaRPr lang="hu-HU"/>
        </a:p>
      </dgm:t>
    </dgm:pt>
    <dgm:pt modelId="{0252EA39-BF48-4927-BA93-56CAB91356F6}" type="sibTrans" cxnId="{86BC750D-90D0-427A-A5DF-79B740798843}">
      <dgm:prSet/>
      <dgm:spPr/>
      <dgm:t>
        <a:bodyPr/>
        <a:lstStyle/>
        <a:p>
          <a:endParaRPr lang="hu-HU"/>
        </a:p>
      </dgm:t>
    </dgm:pt>
    <dgm:pt modelId="{33C01D41-B852-424C-812D-9D4D73842A3E}">
      <dgm:prSet/>
      <dgm:spPr/>
      <dgm:t>
        <a:bodyPr/>
        <a:lstStyle/>
        <a:p>
          <a:endParaRPr lang="hu-HU" dirty="0"/>
        </a:p>
      </dgm:t>
    </dgm:pt>
    <dgm:pt modelId="{5AA0C8BE-6772-486A-BDF0-3DFD35FA72EC}" type="parTrans" cxnId="{657B3EDD-BB06-4ACC-92D2-BD6794C42D54}">
      <dgm:prSet/>
      <dgm:spPr/>
      <dgm:t>
        <a:bodyPr/>
        <a:lstStyle/>
        <a:p>
          <a:endParaRPr lang="hu-HU"/>
        </a:p>
      </dgm:t>
    </dgm:pt>
    <dgm:pt modelId="{DD133882-73EF-42D5-BB5E-34707602FF44}" type="sibTrans" cxnId="{657B3EDD-BB06-4ACC-92D2-BD6794C42D54}">
      <dgm:prSet/>
      <dgm:spPr/>
      <dgm:t>
        <a:bodyPr/>
        <a:lstStyle/>
        <a:p>
          <a:endParaRPr lang="hu-HU"/>
        </a:p>
      </dgm:t>
    </dgm:pt>
    <dgm:pt modelId="{2E1E566E-F858-4772-B3F4-018954E14614}">
      <dgm:prSet/>
      <dgm:spPr/>
      <dgm:t>
        <a:bodyPr/>
        <a:lstStyle/>
        <a:p>
          <a:endParaRPr lang="hu-HU" dirty="0"/>
        </a:p>
      </dgm:t>
    </dgm:pt>
    <dgm:pt modelId="{6A8C7F61-4F77-4765-B39D-6B4A8857BE2C}" type="parTrans" cxnId="{33B298A7-40CA-4B94-B281-BCF4D2582B91}">
      <dgm:prSet/>
      <dgm:spPr/>
      <dgm:t>
        <a:bodyPr/>
        <a:lstStyle/>
        <a:p>
          <a:endParaRPr lang="hu-HU"/>
        </a:p>
      </dgm:t>
    </dgm:pt>
    <dgm:pt modelId="{07CB92F3-4B2A-4551-BC81-9345C3E35396}" type="sibTrans" cxnId="{33B298A7-40CA-4B94-B281-BCF4D2582B91}">
      <dgm:prSet/>
      <dgm:spPr/>
      <dgm:t>
        <a:bodyPr/>
        <a:lstStyle/>
        <a:p>
          <a:endParaRPr lang="hu-HU"/>
        </a:p>
      </dgm:t>
    </dgm:pt>
    <dgm:pt modelId="{2FDA336A-1EFC-4F82-9DD7-69FB05583202}">
      <dgm:prSet/>
      <dgm:spPr/>
      <dgm:t>
        <a:bodyPr/>
        <a:lstStyle/>
        <a:p>
          <a:r>
            <a:rPr lang="hu-HU" dirty="0" smtClean="0"/>
            <a:t>Rendszerintegráció</a:t>
          </a:r>
          <a:endParaRPr lang="hu-HU" dirty="0"/>
        </a:p>
      </dgm:t>
    </dgm:pt>
    <dgm:pt modelId="{D772780A-ADED-4881-9BBF-886DA7944875}" type="parTrans" cxnId="{7D2A36FC-D968-4C77-BFCD-EC7877A0E063}">
      <dgm:prSet/>
      <dgm:spPr/>
      <dgm:t>
        <a:bodyPr/>
        <a:lstStyle/>
        <a:p>
          <a:endParaRPr lang="hu-HU"/>
        </a:p>
      </dgm:t>
    </dgm:pt>
    <dgm:pt modelId="{286EE41C-0751-4314-A6E3-F20B0C26613B}" type="sibTrans" cxnId="{7D2A36FC-D968-4C77-BFCD-EC7877A0E063}">
      <dgm:prSet/>
      <dgm:spPr/>
      <dgm:t>
        <a:bodyPr/>
        <a:lstStyle/>
        <a:p>
          <a:endParaRPr lang="hu-HU"/>
        </a:p>
      </dgm:t>
    </dgm:pt>
    <dgm:pt modelId="{1FC06404-2F28-4C6A-8E26-F40560C5248B}">
      <dgm:prSet/>
      <dgm:spPr/>
      <dgm:t>
        <a:bodyPr/>
        <a:lstStyle/>
        <a:p>
          <a:r>
            <a:rPr lang="hu-HU" dirty="0" smtClean="0"/>
            <a:t>Készenléti mobilalkalmazások üzemeltetése</a:t>
          </a:r>
          <a:endParaRPr lang="hu-HU" dirty="0"/>
        </a:p>
      </dgm:t>
    </dgm:pt>
    <dgm:pt modelId="{E33453B6-E68A-4578-8846-94A3B1E9DD6D}" type="parTrans" cxnId="{E839CA18-ED0B-42DF-BC51-13443E286AFB}">
      <dgm:prSet/>
      <dgm:spPr/>
      <dgm:t>
        <a:bodyPr/>
        <a:lstStyle/>
        <a:p>
          <a:endParaRPr lang="hu-HU"/>
        </a:p>
      </dgm:t>
    </dgm:pt>
    <dgm:pt modelId="{0A18656A-19F2-40C2-887B-313DDAF7F142}" type="sibTrans" cxnId="{E839CA18-ED0B-42DF-BC51-13443E286AFB}">
      <dgm:prSet/>
      <dgm:spPr/>
      <dgm:t>
        <a:bodyPr/>
        <a:lstStyle/>
        <a:p>
          <a:endParaRPr lang="hu-HU"/>
        </a:p>
      </dgm:t>
    </dgm:pt>
    <dgm:pt modelId="{FB24623B-C2F1-4DEC-9488-8DEBF4CCA4A2}">
      <dgm:prSet/>
      <dgm:spPr/>
      <dgm:t>
        <a:bodyPr/>
        <a:lstStyle/>
        <a:p>
          <a:endParaRPr lang="hu-HU" dirty="0"/>
        </a:p>
      </dgm:t>
    </dgm:pt>
    <dgm:pt modelId="{605A85B2-04E9-4039-810B-524937F5FAD0}" type="parTrans" cxnId="{13B1203C-EB7B-4EBE-9AA3-5145E44C202C}">
      <dgm:prSet/>
      <dgm:spPr/>
      <dgm:t>
        <a:bodyPr/>
        <a:lstStyle/>
        <a:p>
          <a:endParaRPr lang="hu-HU"/>
        </a:p>
      </dgm:t>
    </dgm:pt>
    <dgm:pt modelId="{A9F3DE59-BF15-4F54-BFD3-A3B86EA16D8D}" type="sibTrans" cxnId="{13B1203C-EB7B-4EBE-9AA3-5145E44C202C}">
      <dgm:prSet/>
      <dgm:spPr/>
      <dgm:t>
        <a:bodyPr/>
        <a:lstStyle/>
        <a:p>
          <a:endParaRPr lang="hu-HU"/>
        </a:p>
      </dgm:t>
    </dgm:pt>
    <dgm:pt modelId="{67020BDF-3D13-495A-99EB-3AB35CC7572B}" type="pres">
      <dgm:prSet presAssocID="{4467EC0C-0D12-4213-B800-E23A136E05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CB7FEC5-3685-4BC4-8409-4EC41366A9F8}" type="pres">
      <dgm:prSet presAssocID="{470D477A-F1F0-46FE-93DA-79BAEB8020E9}" presName="composite" presStyleCnt="0"/>
      <dgm:spPr/>
    </dgm:pt>
    <dgm:pt modelId="{8A99DAA8-B7A8-45B4-B3BF-725C0EFC4441}" type="pres">
      <dgm:prSet presAssocID="{470D477A-F1F0-46FE-93DA-79BAEB8020E9}" presName="parTx" presStyleLbl="alignNode1" presStyleIdx="0" presStyleCnt="3" custLinFactNeighborX="373" custLinFactNeighborY="-6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C89E0F7-63B6-47F0-9ED9-E6390620A163}" type="pres">
      <dgm:prSet presAssocID="{470D477A-F1F0-46FE-93DA-79BAEB8020E9}" presName="desTx" presStyleLbl="alignAccFollowNode1" presStyleIdx="0" presStyleCnt="3" custLinFactNeighborX="596" custLinFactNeighborY="-835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5CDFDB6-5A17-4AC3-855C-F6E2AD7E8E2F}" type="pres">
      <dgm:prSet presAssocID="{23A1C62F-7618-40BC-99E7-3DA27A0283B2}" presName="space" presStyleCnt="0"/>
      <dgm:spPr/>
    </dgm:pt>
    <dgm:pt modelId="{8B07CBC9-2CD1-456C-B357-0D2D0A7CAC1D}" type="pres">
      <dgm:prSet presAssocID="{4CB4FC73-E31D-4361-B32D-C73B9DCE3859}" presName="composite" presStyleCnt="0"/>
      <dgm:spPr/>
    </dgm:pt>
    <dgm:pt modelId="{0B161AD8-51F1-4D12-88DA-BC959B895F16}" type="pres">
      <dgm:prSet presAssocID="{4CB4FC73-E31D-4361-B32D-C73B9DCE3859}" presName="parTx" presStyleLbl="alignNode1" presStyleIdx="1" presStyleCnt="3" custLinFactNeighborX="373" custLinFactNeighborY="-6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055C656-C458-4ED0-9BE4-D7B33AE89A90}" type="pres">
      <dgm:prSet presAssocID="{4CB4FC73-E31D-4361-B32D-C73B9DCE3859}" presName="desTx" presStyleLbl="alignAccFollowNode1" presStyleIdx="1" presStyleCnt="3" custLinFactNeighborX="596" custLinFactNeighborY="-835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A714FAA-EA6A-4C27-977A-3FAD407F2D08}" type="pres">
      <dgm:prSet presAssocID="{70390DFE-2445-4C0F-80EC-7A0753EC6C96}" presName="space" presStyleCnt="0"/>
      <dgm:spPr/>
    </dgm:pt>
    <dgm:pt modelId="{1DD4D022-2570-4921-A9F3-EE9574B7C6D4}" type="pres">
      <dgm:prSet presAssocID="{2FA60331-FF4B-4601-8B7C-A5AC7B2C9196}" presName="composite" presStyleCnt="0"/>
      <dgm:spPr/>
    </dgm:pt>
    <dgm:pt modelId="{4AD7EC15-498A-42AD-A496-FFD8C79501B2}" type="pres">
      <dgm:prSet presAssocID="{2FA60331-FF4B-4601-8B7C-A5AC7B2C9196}" presName="parTx" presStyleLbl="alignNode1" presStyleIdx="2" presStyleCnt="3" custLinFactNeighborX="373" custLinFactNeighborY="-6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FBE7D43-B03E-4855-80E1-A5A4BAE07321}" type="pres">
      <dgm:prSet presAssocID="{2FA60331-FF4B-4601-8B7C-A5AC7B2C9196}" presName="desTx" presStyleLbl="alignAccFollowNode1" presStyleIdx="2" presStyleCnt="3" custLinFactNeighborX="-284" custLinFactNeighborY="-835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D33E8A6-44DD-435F-8879-29D01958AC1D}" type="presOf" srcId="{E1FEB15D-5974-4E4F-806C-C7416827C5B5}" destId="{3C89E0F7-63B6-47F0-9ED9-E6390620A163}" srcOrd="0" destOrd="0" presId="urn:microsoft.com/office/officeart/2005/8/layout/hList1"/>
    <dgm:cxn modelId="{5A916985-DBCF-4B3C-B498-3A32A4E186D0}" type="presOf" srcId="{9E4B7BE9-C8B6-4B24-BCE0-0C1CD058FF88}" destId="{A055C656-C458-4ED0-9BE4-D7B33AE89A90}" srcOrd="0" destOrd="2" presId="urn:microsoft.com/office/officeart/2005/8/layout/hList1"/>
    <dgm:cxn modelId="{16560F66-5244-46D4-B2FD-934315A853A7}" type="presOf" srcId="{2FDA336A-1EFC-4F82-9DD7-69FB05583202}" destId="{DFBE7D43-B03E-4855-80E1-A5A4BAE07321}" srcOrd="0" destOrd="0" presId="urn:microsoft.com/office/officeart/2005/8/layout/hList1"/>
    <dgm:cxn modelId="{7D2A36FC-D968-4C77-BFCD-EC7877A0E063}" srcId="{2FA60331-FF4B-4601-8B7C-A5AC7B2C9196}" destId="{2FDA336A-1EFC-4F82-9DD7-69FB05583202}" srcOrd="0" destOrd="0" parTransId="{D772780A-ADED-4881-9BBF-886DA7944875}" sibTransId="{286EE41C-0751-4314-A6E3-F20B0C26613B}"/>
    <dgm:cxn modelId="{13B1203C-EB7B-4EBE-9AA3-5145E44C202C}" srcId="{2FA60331-FF4B-4601-8B7C-A5AC7B2C9196}" destId="{FB24623B-C2F1-4DEC-9488-8DEBF4CCA4A2}" srcOrd="1" destOrd="0" parTransId="{605A85B2-04E9-4039-810B-524937F5FAD0}" sibTransId="{A9F3DE59-BF15-4F54-BFD3-A3B86EA16D8D}"/>
    <dgm:cxn modelId="{B6B6C264-676E-41E9-A438-37602C365618}" type="presOf" srcId="{7C786279-3A95-433C-8500-634003B01A80}" destId="{A055C656-C458-4ED0-9BE4-D7B33AE89A90}" srcOrd="0" destOrd="1" presId="urn:microsoft.com/office/officeart/2005/8/layout/hList1"/>
    <dgm:cxn modelId="{E85A5217-86FF-4A58-B191-CCCA3467B434}" type="presOf" srcId="{2E1E566E-F858-4772-B3F4-018954E14614}" destId="{3C89E0F7-63B6-47F0-9ED9-E6390620A163}" srcOrd="0" destOrd="3" presId="urn:microsoft.com/office/officeart/2005/8/layout/hList1"/>
    <dgm:cxn modelId="{EA05A973-D23A-488F-A9B6-354658434EB5}" srcId="{4467EC0C-0D12-4213-B800-E23A136E054B}" destId="{470D477A-F1F0-46FE-93DA-79BAEB8020E9}" srcOrd="0" destOrd="0" parTransId="{BEEBE863-259F-4F8B-B0F3-3D348145FF12}" sibTransId="{23A1C62F-7618-40BC-99E7-3DA27A0283B2}"/>
    <dgm:cxn modelId="{657B3EDD-BB06-4ACC-92D2-BD6794C42D54}" srcId="{470D477A-F1F0-46FE-93DA-79BAEB8020E9}" destId="{33C01D41-B852-424C-812D-9D4D73842A3E}" srcOrd="1" destOrd="0" parTransId="{5AA0C8BE-6772-486A-BDF0-3DFD35FA72EC}" sibTransId="{DD133882-73EF-42D5-BB5E-34707602FF44}"/>
    <dgm:cxn modelId="{1C7E3D9F-6290-47E1-87AE-C9032F69DE65}" srcId="{4467EC0C-0D12-4213-B800-E23A136E054B}" destId="{2FA60331-FF4B-4601-8B7C-A5AC7B2C9196}" srcOrd="2" destOrd="0" parTransId="{891CDB82-5509-4CBD-839D-AB1E00B2CC3B}" sibTransId="{9B96F736-21B4-4408-ACAF-F2BA8D98860D}"/>
    <dgm:cxn modelId="{265D0D2A-A5A2-40EB-AC66-EC7E18A31BF3}" srcId="{4CB4FC73-E31D-4361-B32D-C73B9DCE3859}" destId="{2C730C2B-5FD1-4732-B5DB-300A9D49C5B2}" srcOrd="4" destOrd="0" parTransId="{496DFAE8-DB3C-45D6-8544-1EAE9F734474}" sibTransId="{B2B060BF-3B2D-430F-8F84-905381E25EE9}"/>
    <dgm:cxn modelId="{86BC750D-90D0-427A-A5DF-79B740798843}" srcId="{4CB4FC73-E31D-4361-B32D-C73B9DCE3859}" destId="{7782AF2A-F2D4-41EA-8207-8B8D399E6E0B}" srcOrd="3" destOrd="0" parTransId="{EA30921B-FA3D-4CC1-B88A-DC35C31F5603}" sibTransId="{0252EA39-BF48-4927-BA93-56CAB91356F6}"/>
    <dgm:cxn modelId="{3A269513-2F58-47D7-812C-2DA40D30C0DB}" srcId="{4CB4FC73-E31D-4361-B32D-C73B9DCE3859}" destId="{7AAC0FCE-1263-41E4-A748-16A7FB852B3B}" srcOrd="0" destOrd="0" parTransId="{92AFD06C-751B-458D-AF56-3551BC18E293}" sibTransId="{AC7E2A90-976C-42EB-A2D6-E03A8825FDEA}"/>
    <dgm:cxn modelId="{B7158760-3EC5-4361-83DE-89EB145B3C7C}" srcId="{4CB4FC73-E31D-4361-B32D-C73B9DCE3859}" destId="{9E4B7BE9-C8B6-4B24-BCE0-0C1CD058FF88}" srcOrd="2" destOrd="0" parTransId="{39F4D828-3ED3-40A5-8673-C91D1FFEE260}" sibTransId="{4F14DDEA-DD33-4C5D-807D-C28A2F9261FC}"/>
    <dgm:cxn modelId="{9E7BB838-4E34-4200-913D-8856550ED951}" srcId="{470D477A-F1F0-46FE-93DA-79BAEB8020E9}" destId="{E1FEB15D-5974-4E4F-806C-C7416827C5B5}" srcOrd="0" destOrd="0" parTransId="{C9AAAED8-E948-46D0-95A0-AB8CF815B2EC}" sibTransId="{C83445D7-C34F-4804-A49C-2123B1216916}"/>
    <dgm:cxn modelId="{9C58AC0E-7951-4AB0-8947-5E283C63A0E9}" type="presOf" srcId="{A6894C12-C2C5-4F5F-8FD1-369B8830DCF9}" destId="{3C89E0F7-63B6-47F0-9ED9-E6390620A163}" srcOrd="0" destOrd="2" presId="urn:microsoft.com/office/officeart/2005/8/layout/hList1"/>
    <dgm:cxn modelId="{F4D2572E-8E48-4EE3-B276-33BE45D68315}" type="presOf" srcId="{470D477A-F1F0-46FE-93DA-79BAEB8020E9}" destId="{8A99DAA8-B7A8-45B4-B3BF-725C0EFC4441}" srcOrd="0" destOrd="0" presId="urn:microsoft.com/office/officeart/2005/8/layout/hList1"/>
    <dgm:cxn modelId="{3BE5CF5C-DC05-434A-9EC0-CDFA7DC6AC7F}" type="presOf" srcId="{4CB4FC73-E31D-4361-B32D-C73B9DCE3859}" destId="{0B161AD8-51F1-4D12-88DA-BC959B895F16}" srcOrd="0" destOrd="0" presId="urn:microsoft.com/office/officeart/2005/8/layout/hList1"/>
    <dgm:cxn modelId="{33B298A7-40CA-4B94-B281-BCF4D2582B91}" srcId="{470D477A-F1F0-46FE-93DA-79BAEB8020E9}" destId="{2E1E566E-F858-4772-B3F4-018954E14614}" srcOrd="3" destOrd="0" parTransId="{6A8C7F61-4F77-4765-B39D-6B4A8857BE2C}" sibTransId="{07CB92F3-4B2A-4551-BC81-9345C3E35396}"/>
    <dgm:cxn modelId="{E839CA18-ED0B-42DF-BC51-13443E286AFB}" srcId="{2FA60331-FF4B-4601-8B7C-A5AC7B2C9196}" destId="{1FC06404-2F28-4C6A-8E26-F40560C5248B}" srcOrd="2" destOrd="0" parTransId="{E33453B6-E68A-4578-8846-94A3B1E9DD6D}" sibTransId="{0A18656A-19F2-40C2-887B-313DDAF7F142}"/>
    <dgm:cxn modelId="{ADB95546-A884-435E-A902-E2DEC4B27787}" srcId="{470D477A-F1F0-46FE-93DA-79BAEB8020E9}" destId="{A6894C12-C2C5-4F5F-8FD1-369B8830DCF9}" srcOrd="2" destOrd="0" parTransId="{282A43EC-465A-4C56-82BA-5A04564EFCD2}" sibTransId="{00A47E26-D53C-4264-96D0-B5A6359C5890}"/>
    <dgm:cxn modelId="{AC0790BD-F597-4574-A1E9-B73FEF512855}" type="presOf" srcId="{2C730C2B-5FD1-4732-B5DB-300A9D49C5B2}" destId="{A055C656-C458-4ED0-9BE4-D7B33AE89A90}" srcOrd="0" destOrd="4" presId="urn:microsoft.com/office/officeart/2005/8/layout/hList1"/>
    <dgm:cxn modelId="{E4CEBD12-40A8-4632-9B45-9F276A41C267}" type="presOf" srcId="{3843CF9E-B823-4D55-85A4-98E00BECCF9D}" destId="{3C89E0F7-63B6-47F0-9ED9-E6390620A163}" srcOrd="0" destOrd="4" presId="urn:microsoft.com/office/officeart/2005/8/layout/hList1"/>
    <dgm:cxn modelId="{D3BF324D-E468-444C-AEEB-E521F088A382}" srcId="{4CB4FC73-E31D-4361-B32D-C73B9DCE3859}" destId="{7C786279-3A95-433C-8500-634003B01A80}" srcOrd="1" destOrd="0" parTransId="{7009BD33-51D0-45AC-99F8-AC2158A51B31}" sibTransId="{487ADE5C-70B9-4968-AA40-D401AEF2024F}"/>
    <dgm:cxn modelId="{CCAC563A-C7AE-4D8E-BB9F-52E4D94B8A83}" type="presOf" srcId="{7782AF2A-F2D4-41EA-8207-8B8D399E6E0B}" destId="{A055C656-C458-4ED0-9BE4-D7B33AE89A90}" srcOrd="0" destOrd="3" presId="urn:microsoft.com/office/officeart/2005/8/layout/hList1"/>
    <dgm:cxn modelId="{1C3493C3-259D-47CA-A716-FF1ABAA94272}" type="presOf" srcId="{33C01D41-B852-424C-812D-9D4D73842A3E}" destId="{3C89E0F7-63B6-47F0-9ED9-E6390620A163}" srcOrd="0" destOrd="1" presId="urn:microsoft.com/office/officeart/2005/8/layout/hList1"/>
    <dgm:cxn modelId="{E84D4BBC-49D4-491B-9F0D-9C976F2BDDA2}" type="presOf" srcId="{4467EC0C-0D12-4213-B800-E23A136E054B}" destId="{67020BDF-3D13-495A-99EB-3AB35CC7572B}" srcOrd="0" destOrd="0" presId="urn:microsoft.com/office/officeart/2005/8/layout/hList1"/>
    <dgm:cxn modelId="{95D794F4-F3C7-4FF3-9F52-346C95479BFE}" type="presOf" srcId="{7AAC0FCE-1263-41E4-A748-16A7FB852B3B}" destId="{A055C656-C458-4ED0-9BE4-D7B33AE89A90}" srcOrd="0" destOrd="0" presId="urn:microsoft.com/office/officeart/2005/8/layout/hList1"/>
    <dgm:cxn modelId="{AA8A3595-07A0-4D10-8294-B43D9A68DA7F}" type="presOf" srcId="{1FC06404-2F28-4C6A-8E26-F40560C5248B}" destId="{DFBE7D43-B03E-4855-80E1-A5A4BAE07321}" srcOrd="0" destOrd="2" presId="urn:microsoft.com/office/officeart/2005/8/layout/hList1"/>
    <dgm:cxn modelId="{A12F2B60-E695-4A76-A6D0-B15E664FDA46}" srcId="{470D477A-F1F0-46FE-93DA-79BAEB8020E9}" destId="{3843CF9E-B823-4D55-85A4-98E00BECCF9D}" srcOrd="4" destOrd="0" parTransId="{FA1E093D-09E0-4D02-A658-39624C2271FD}" sibTransId="{E25D500A-33BF-4195-85DB-DD1826331D51}"/>
    <dgm:cxn modelId="{733400C5-21C9-470D-85A6-AB30EEF1D5BB}" srcId="{4467EC0C-0D12-4213-B800-E23A136E054B}" destId="{4CB4FC73-E31D-4361-B32D-C73B9DCE3859}" srcOrd="1" destOrd="0" parTransId="{473E58AC-15F2-4232-AEB0-2E54B9F49756}" sibTransId="{70390DFE-2445-4C0F-80EC-7A0753EC6C96}"/>
    <dgm:cxn modelId="{16EAC2FD-5369-44E3-BEFE-D3F0B8CC5C2C}" type="presOf" srcId="{2FA60331-FF4B-4601-8B7C-A5AC7B2C9196}" destId="{4AD7EC15-498A-42AD-A496-FFD8C79501B2}" srcOrd="0" destOrd="0" presId="urn:microsoft.com/office/officeart/2005/8/layout/hList1"/>
    <dgm:cxn modelId="{298688AB-04D1-448D-BEB5-7E607E2D7DFF}" type="presOf" srcId="{FB24623B-C2F1-4DEC-9488-8DEBF4CCA4A2}" destId="{DFBE7D43-B03E-4855-80E1-A5A4BAE07321}" srcOrd="0" destOrd="1" presId="urn:microsoft.com/office/officeart/2005/8/layout/hList1"/>
    <dgm:cxn modelId="{DC4086EF-0A08-4625-977D-F1A39760EFF9}" type="presParOf" srcId="{67020BDF-3D13-495A-99EB-3AB35CC7572B}" destId="{6CB7FEC5-3685-4BC4-8409-4EC41366A9F8}" srcOrd="0" destOrd="0" presId="urn:microsoft.com/office/officeart/2005/8/layout/hList1"/>
    <dgm:cxn modelId="{43293792-C46F-40A2-8101-735B2AA033A8}" type="presParOf" srcId="{6CB7FEC5-3685-4BC4-8409-4EC41366A9F8}" destId="{8A99DAA8-B7A8-45B4-B3BF-725C0EFC4441}" srcOrd="0" destOrd="0" presId="urn:microsoft.com/office/officeart/2005/8/layout/hList1"/>
    <dgm:cxn modelId="{BBD91E08-1BF7-426F-90C7-D4BE3588E67C}" type="presParOf" srcId="{6CB7FEC5-3685-4BC4-8409-4EC41366A9F8}" destId="{3C89E0F7-63B6-47F0-9ED9-E6390620A163}" srcOrd="1" destOrd="0" presId="urn:microsoft.com/office/officeart/2005/8/layout/hList1"/>
    <dgm:cxn modelId="{F5ED4E43-4F30-478F-87CB-1453060E349C}" type="presParOf" srcId="{67020BDF-3D13-495A-99EB-3AB35CC7572B}" destId="{25CDFDB6-5A17-4AC3-855C-F6E2AD7E8E2F}" srcOrd="1" destOrd="0" presId="urn:microsoft.com/office/officeart/2005/8/layout/hList1"/>
    <dgm:cxn modelId="{B7864874-4A2A-4CA4-B2BD-6376C87D915B}" type="presParOf" srcId="{67020BDF-3D13-495A-99EB-3AB35CC7572B}" destId="{8B07CBC9-2CD1-456C-B357-0D2D0A7CAC1D}" srcOrd="2" destOrd="0" presId="urn:microsoft.com/office/officeart/2005/8/layout/hList1"/>
    <dgm:cxn modelId="{DC8D47E9-9E7B-403A-B471-89729591D614}" type="presParOf" srcId="{8B07CBC9-2CD1-456C-B357-0D2D0A7CAC1D}" destId="{0B161AD8-51F1-4D12-88DA-BC959B895F16}" srcOrd="0" destOrd="0" presId="urn:microsoft.com/office/officeart/2005/8/layout/hList1"/>
    <dgm:cxn modelId="{EB3D2DE6-139C-48AE-8475-1CB19CD15A93}" type="presParOf" srcId="{8B07CBC9-2CD1-456C-B357-0D2D0A7CAC1D}" destId="{A055C656-C458-4ED0-9BE4-D7B33AE89A90}" srcOrd="1" destOrd="0" presId="urn:microsoft.com/office/officeart/2005/8/layout/hList1"/>
    <dgm:cxn modelId="{189413AC-7CF8-499D-84A5-812F611DBA34}" type="presParOf" srcId="{67020BDF-3D13-495A-99EB-3AB35CC7572B}" destId="{2A714FAA-EA6A-4C27-977A-3FAD407F2D08}" srcOrd="3" destOrd="0" presId="urn:microsoft.com/office/officeart/2005/8/layout/hList1"/>
    <dgm:cxn modelId="{60882B87-7623-4B2C-9F96-5BDE6CA89FB7}" type="presParOf" srcId="{67020BDF-3D13-495A-99EB-3AB35CC7572B}" destId="{1DD4D022-2570-4921-A9F3-EE9574B7C6D4}" srcOrd="4" destOrd="0" presId="urn:microsoft.com/office/officeart/2005/8/layout/hList1"/>
    <dgm:cxn modelId="{D16DC14A-166D-402C-9976-9F366326BB63}" type="presParOf" srcId="{1DD4D022-2570-4921-A9F3-EE9574B7C6D4}" destId="{4AD7EC15-498A-42AD-A496-FFD8C79501B2}" srcOrd="0" destOrd="0" presId="urn:microsoft.com/office/officeart/2005/8/layout/hList1"/>
    <dgm:cxn modelId="{A7CE9BC1-905D-4E77-8EB6-E1A1BDCF5764}" type="presParOf" srcId="{1DD4D022-2570-4921-A9F3-EE9574B7C6D4}" destId="{DFBE7D43-B03E-4855-80E1-A5A4BAE073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9DAA8-B7A8-45B4-B3BF-725C0EFC4441}">
      <dsp:nvSpPr>
        <dsp:cNvPr id="0" name=""/>
        <dsp:cNvSpPr/>
      </dsp:nvSpPr>
      <dsp:spPr>
        <a:xfrm>
          <a:off x="11427" y="0"/>
          <a:ext cx="2402978" cy="725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/>
            <a:t>Hálózatfejlesztési terv</a:t>
          </a:r>
          <a:endParaRPr lang="hu-HU" sz="2000" kern="1200" dirty="0"/>
        </a:p>
      </dsp:txBody>
      <dsp:txXfrm>
        <a:off x="11427" y="0"/>
        <a:ext cx="2402978" cy="725958"/>
      </dsp:txXfrm>
    </dsp:sp>
    <dsp:sp modelId="{3C89E0F7-63B6-47F0-9ED9-E6390620A163}">
      <dsp:nvSpPr>
        <dsp:cNvPr id="0" name=""/>
        <dsp:cNvSpPr/>
      </dsp:nvSpPr>
      <dsp:spPr>
        <a:xfrm>
          <a:off x="16786" y="646501"/>
          <a:ext cx="2402978" cy="32425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Egységesen magas biztonság és rendelkezésre állás</a:t>
          </a: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Hibrid készenléti mobilhálózati modell</a:t>
          </a: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Legalább 2025-ig TETRA és LTE együttes használata</a:t>
          </a:r>
          <a:endParaRPr lang="hu-HU" sz="1800" kern="1200" dirty="0"/>
        </a:p>
      </dsp:txBody>
      <dsp:txXfrm>
        <a:off x="16786" y="646501"/>
        <a:ext cx="2402978" cy="3242531"/>
      </dsp:txXfrm>
    </dsp:sp>
    <dsp:sp modelId="{0B161AD8-51F1-4D12-88DA-BC959B895F16}">
      <dsp:nvSpPr>
        <dsp:cNvPr id="0" name=""/>
        <dsp:cNvSpPr/>
      </dsp:nvSpPr>
      <dsp:spPr>
        <a:xfrm>
          <a:off x="2750823" y="0"/>
          <a:ext cx="2402978" cy="725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/>
            <a:t>Készülékállomány</a:t>
          </a:r>
          <a:br>
            <a:rPr lang="hu-HU" sz="2000" b="1" kern="1200" dirty="0" smtClean="0"/>
          </a:br>
          <a:r>
            <a:rPr lang="hu-HU" sz="2000" b="1" kern="1200" dirty="0" smtClean="0"/>
            <a:t>fejlesztési terv</a:t>
          </a:r>
          <a:endParaRPr lang="hu-HU" sz="2000" kern="1200" dirty="0"/>
        </a:p>
      </dsp:txBody>
      <dsp:txXfrm>
        <a:off x="2750823" y="0"/>
        <a:ext cx="2402978" cy="725958"/>
      </dsp:txXfrm>
    </dsp:sp>
    <dsp:sp modelId="{A055C656-C458-4ED0-9BE4-D7B33AE89A90}">
      <dsp:nvSpPr>
        <dsp:cNvPr id="0" name=""/>
        <dsp:cNvSpPr/>
      </dsp:nvSpPr>
      <dsp:spPr>
        <a:xfrm>
          <a:off x="2756182" y="646501"/>
          <a:ext cx="2402978" cy="32425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Központosított készülékbeszerzés és üzemeltetés</a:t>
          </a: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Kizárólagos készenléti terminálszolgáltató</a:t>
          </a: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Egységesen magas üzemeltetési színvonal és költséghatékonyság</a:t>
          </a:r>
          <a:endParaRPr lang="hu-HU" sz="1800" kern="1200" dirty="0"/>
        </a:p>
      </dsp:txBody>
      <dsp:txXfrm>
        <a:off x="2756182" y="646501"/>
        <a:ext cx="2402978" cy="3242531"/>
      </dsp:txXfrm>
    </dsp:sp>
    <dsp:sp modelId="{4AD7EC15-498A-42AD-A496-FFD8C79501B2}">
      <dsp:nvSpPr>
        <dsp:cNvPr id="0" name=""/>
        <dsp:cNvSpPr/>
      </dsp:nvSpPr>
      <dsp:spPr>
        <a:xfrm>
          <a:off x="5483721" y="0"/>
          <a:ext cx="2402978" cy="725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/>
            <a:t>Új alkalmazások biztosítása</a:t>
          </a:r>
          <a:endParaRPr lang="hu-HU" sz="2000" kern="1200" dirty="0"/>
        </a:p>
      </dsp:txBody>
      <dsp:txXfrm>
        <a:off x="5483721" y="0"/>
        <a:ext cx="2402978" cy="725958"/>
      </dsp:txXfrm>
    </dsp:sp>
    <dsp:sp modelId="{DFBE7D43-B03E-4855-80E1-A5A4BAE07321}">
      <dsp:nvSpPr>
        <dsp:cNvPr id="0" name=""/>
        <dsp:cNvSpPr/>
      </dsp:nvSpPr>
      <dsp:spPr>
        <a:xfrm>
          <a:off x="5474432" y="646501"/>
          <a:ext cx="2402978" cy="32425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Rendszerintegráció</a:t>
          </a: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Készenléti mobilalkalmazások üzemeltetése</a:t>
          </a:r>
          <a:endParaRPr lang="hu-HU" sz="1800" kern="1200" dirty="0"/>
        </a:p>
      </dsp:txBody>
      <dsp:txXfrm>
        <a:off x="5474432" y="646501"/>
        <a:ext cx="2402978" cy="3242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EB51A-0E92-44F5-8C4D-665778BDC895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358C1-A34B-4FE8-A746-E06E1693DC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25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364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97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02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>
            <a:off x="5580063" y="765175"/>
            <a:ext cx="2232025" cy="215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1673225"/>
            <a:ext cx="3429000" cy="1470025"/>
          </a:xfrm>
          <a:prstGeom prst="rect">
            <a:avLst/>
          </a:prstGeom>
        </p:spPr>
        <p:txBody>
          <a:bodyPr vert="horz"/>
          <a:lstStyle>
            <a:lvl1pPr algn="l">
              <a:defRPr sz="3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2971800"/>
            <a:ext cx="3429000" cy="4572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5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2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680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04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75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71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970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437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562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47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E8252-C824-9C41-952D-FE07706EE7EB}" type="datetimeFigureOut">
              <a:rPr lang="hu-HU" smtClean="0"/>
              <a:t>2019. 11. 13.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0E122-88DE-6A45-BE7A-0677D6DC9A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2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ctrTitle"/>
          </p:nvPr>
        </p:nvSpPr>
        <p:spPr bwMode="auto">
          <a:xfrm>
            <a:off x="430823" y="1389185"/>
            <a:ext cx="8027377" cy="17540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hu-HU" dirty="0"/>
              <a:t/>
            </a:r>
            <a:br>
              <a:rPr lang="hu-HU" dirty="0"/>
            </a:br>
            <a:r>
              <a:rPr lang="hu-HU" dirty="0"/>
              <a:t> Hogyan tovább a készenléti szélessávú kommunikációs szolgáltatásig 	</a:t>
            </a:r>
            <a:br>
              <a:rPr lang="hu-HU" dirty="0"/>
            </a:br>
            <a:endParaRPr lang="hu-HU" altLang="hu-HU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Alcím 2"/>
          <p:cNvSpPr>
            <a:spLocks noGrp="1"/>
          </p:cNvSpPr>
          <p:nvPr>
            <p:ph type="subTitle" idx="1"/>
          </p:nvPr>
        </p:nvSpPr>
        <p:spPr bwMode="auto">
          <a:xfrm>
            <a:off x="3631223" y="5196252"/>
            <a:ext cx="5512777" cy="10990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altLang="hu-HU" sz="43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Szűcs Péter </a:t>
            </a:r>
          </a:p>
          <a:p>
            <a:pPr algn="ctr"/>
            <a:r>
              <a:rPr lang="hu-HU" altLang="hu-HU" sz="43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Pro-M </a:t>
            </a:r>
            <a:r>
              <a:rPr lang="hu-HU" altLang="hu-HU" sz="4300" dirty="0" err="1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Zrt</a:t>
            </a:r>
            <a:r>
              <a:rPr lang="hu-HU" altLang="hu-HU" sz="4300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Biztonsági igazgató </a:t>
            </a:r>
          </a:p>
        </p:txBody>
      </p:sp>
      <p:sp>
        <p:nvSpPr>
          <p:cNvPr id="3" name="Téglalap 2"/>
          <p:cNvSpPr/>
          <p:nvPr/>
        </p:nvSpPr>
        <p:spPr>
          <a:xfrm>
            <a:off x="430823" y="373546"/>
            <a:ext cx="3370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“</a:t>
            </a:r>
            <a:r>
              <a:rPr lang="hu-HU" sz="2400" b="1" dirty="0">
                <a:solidFill>
                  <a:srgbClr val="002060"/>
                </a:solidFill>
              </a:rPr>
              <a:t>KOMMUNIKÁCIÓ 2019”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000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24176"/>
            <a:ext cx="7886700" cy="916966"/>
          </a:xfrm>
        </p:spPr>
        <p:txBody>
          <a:bodyPr/>
          <a:lstStyle/>
          <a:p>
            <a:r>
              <a:rPr lang="hu-HU" altLang="hu-HU" b="1" dirty="0">
                <a:solidFill>
                  <a:schemeClr val="tx2"/>
                </a:solidFill>
              </a:rPr>
              <a:t>Pro-M 2019-2025 </a:t>
            </a:r>
            <a:r>
              <a:rPr lang="hu-HU" altLang="hu-HU" b="1" dirty="0" smtClean="0">
                <a:solidFill>
                  <a:schemeClr val="tx2"/>
                </a:solidFill>
              </a:rPr>
              <a:t>Stratégia</a:t>
            </a:r>
            <a:endParaRPr lang="hu-HU" b="1" dirty="0"/>
          </a:p>
        </p:txBody>
      </p:sp>
      <p:graphicFrame>
        <p:nvGraphicFramePr>
          <p:cNvPr id="4" name="Tartalom helye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75981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églalap 4"/>
          <p:cNvSpPr/>
          <p:nvPr/>
        </p:nvSpPr>
        <p:spPr>
          <a:xfrm>
            <a:off x="1868363" y="791496"/>
            <a:ext cx="4633547" cy="10341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hu-HU" dirty="0" smtClean="0">
                <a:solidFill>
                  <a:schemeClr val="bg1"/>
                </a:solidFill>
              </a:rPr>
              <a:t>„</a:t>
            </a:r>
            <a:r>
              <a:rPr lang="hu-HU" dirty="0" smtClean="0"/>
              <a:t>A jövő mozgó célpont. A jó tervezés segíti a pontosabb célzást”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hu-HU" sz="1050" dirty="0" smtClean="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hu-HU" sz="1050" dirty="0" smtClean="0"/>
              <a:t>IBM, 1999.</a:t>
            </a:r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25462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206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EDR 2.0 – Szélessávú adatszolgáltatással történő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kiegészítés (2019-2025)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699" y="1682327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Alap: EDR TETRA hangszolgáltatás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Legalább 2035-ig szállítói támogatás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hu-HU" sz="2600" dirty="0" smtClean="0"/>
              <a:t>EDR </a:t>
            </a:r>
            <a:r>
              <a:rPr lang="hu-HU" sz="2600" dirty="0"/>
              <a:t>hangszolgáltatások szélessávú adatszolgáltatással történő </a:t>
            </a:r>
            <a:r>
              <a:rPr lang="hu-HU" sz="2600" dirty="0" smtClean="0"/>
              <a:t>kiegészítése </a:t>
            </a:r>
            <a:r>
              <a:rPr lang="hu-HU" sz="2600" dirty="0"/>
              <a:t>a jelenleg piacról igénybe vett szolgáltatások kormányzati körbe történő </a:t>
            </a:r>
            <a:r>
              <a:rPr lang="hu-HU" sz="2600" dirty="0" smtClean="0"/>
              <a:t>bevonásával; </a:t>
            </a:r>
          </a:p>
          <a:p>
            <a:pPr>
              <a:spcBef>
                <a:spcPts val="0"/>
              </a:spcBef>
            </a:pPr>
            <a:endParaRPr lang="hu-HU" sz="2600" dirty="0" smtClean="0"/>
          </a:p>
          <a:p>
            <a:pPr>
              <a:spcBef>
                <a:spcPts val="0"/>
              </a:spcBef>
            </a:pPr>
            <a:r>
              <a:rPr lang="hu-HU" sz="2600" dirty="0" smtClean="0"/>
              <a:t>2021-ig </a:t>
            </a:r>
            <a:r>
              <a:rPr lang="hu-HU" sz="2600" dirty="0"/>
              <a:t>tervezzük a saját maghálózati infrastruktúra építését, egyidejűleg szabályozott keretek között prioritást biztosítva a készenléti felhasználóknak a jelenleg rendelkezésre álló mobilrádiós infrastruktúrák használatával</a:t>
            </a:r>
            <a:r>
              <a:rPr lang="hu-HU" sz="26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6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hu-HU" sz="2600" dirty="0" smtClean="0"/>
              <a:t>Ennek </a:t>
            </a:r>
            <a:r>
              <a:rPr lang="hu-HU" sz="2600" dirty="0"/>
              <a:t>során a Pro-M </a:t>
            </a:r>
            <a:r>
              <a:rPr lang="hu-HU" sz="2600" dirty="0" err="1"/>
              <a:t>Zrt</a:t>
            </a:r>
            <a:r>
              <a:rPr lang="hu-HU" sz="2600" dirty="0"/>
              <a:t>. a készenléti felhasználók számára titkosítási, központosított adatkezelési és végponti eszközmenedzsment szolgáltatásokat is nyújt. </a:t>
            </a:r>
          </a:p>
        </p:txBody>
      </p:sp>
    </p:spTree>
    <p:extLst>
      <p:ext uri="{BB962C8B-B14F-4D97-AF65-F5344CB8AC3E}">
        <p14:creationId xmlns:p14="http://schemas.microsoft.com/office/powerpoint/2010/main" val="16783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218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hu-HU" altLang="hu-HU" sz="4000" dirty="0">
                <a:latin typeface="Arial" panose="020B0604020202020204" pitchFamily="34" charset="0"/>
                <a:cs typeface="Arial" panose="020B0604020202020204" pitchFamily="34" charset="0"/>
              </a:rPr>
              <a:t>EDR 3.0 – Hang és adatszolgáltatás</a:t>
            </a:r>
            <a:br>
              <a:rPr lang="hu-HU" alt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4000" dirty="0">
                <a:latin typeface="Arial" panose="020B0604020202020204" pitchFamily="34" charset="0"/>
                <a:cs typeface="Arial" panose="020B0604020202020204" pitchFamily="34" charset="0"/>
              </a:rPr>
              <a:t>3GPP szabványos szélessávú </a:t>
            </a:r>
            <a:r>
              <a:rPr lang="hu-HU" alt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hálózaton (2022-2025)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5522" y="1538654"/>
            <a:ext cx="8194032" cy="459971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hu-HU" sz="2400" dirty="0" smtClean="0"/>
              <a:t>a </a:t>
            </a:r>
            <a:r>
              <a:rPr lang="hu-HU" sz="2400" dirty="0"/>
              <a:t>jelenlegi TETRA hálózat integrációjával, szerves fejlődéssel egy önálló rádiós hálózat </a:t>
            </a:r>
            <a:r>
              <a:rPr lang="hu-HU" sz="2400" dirty="0" smtClean="0"/>
              <a:t>építését</a:t>
            </a:r>
            <a:r>
              <a:rPr lang="hu-HU" sz="2400" dirty="0" smtClean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 </a:t>
            </a:r>
            <a:endParaRPr lang="hu-HU" sz="2400" dirty="0" smtClean="0"/>
          </a:p>
          <a:p>
            <a:pPr>
              <a:spcBef>
                <a:spcPts val="0"/>
              </a:spcBef>
            </a:pPr>
            <a:r>
              <a:rPr lang="hu-HU" sz="2400" dirty="0" smtClean="0"/>
              <a:t>a </a:t>
            </a:r>
            <a:r>
              <a:rPr lang="hu-HU" sz="2400" dirty="0"/>
              <a:t>nemzetközi szabványosítási folyamatok, valamint a hazai frekvencia allokációs döntések várható meghozatala alapján, megfelelő forrás rendelkezésre állása </a:t>
            </a:r>
            <a:r>
              <a:rPr lang="hu-HU" sz="2400" dirty="0" smtClean="0"/>
              <a:t>esetén; 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/>
          </a:p>
          <a:p>
            <a:pPr>
              <a:spcBef>
                <a:spcPts val="0"/>
              </a:spcBef>
            </a:pPr>
            <a:r>
              <a:rPr lang="hu-HU" sz="2400" dirty="0" smtClean="0"/>
              <a:t>A </a:t>
            </a:r>
            <a:r>
              <a:rPr lang="hu-HU" sz="2400" dirty="0"/>
              <a:t>megépülő saját rádiós hálózat evolúciós átmenetet és folyamatosságot biztosít a szolgáltatások </a:t>
            </a:r>
            <a:r>
              <a:rPr lang="hu-HU" sz="2400" dirty="0" smtClean="0"/>
              <a:t>terén; 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/>
          </a:p>
          <a:p>
            <a:pPr>
              <a:spcBef>
                <a:spcPts val="0"/>
              </a:spcBef>
            </a:pPr>
            <a:r>
              <a:rPr lang="hu-HU" sz="2400" dirty="0" smtClean="0"/>
              <a:t>A </a:t>
            </a:r>
            <a:r>
              <a:rPr lang="hu-HU" sz="2400" dirty="0"/>
              <a:t>modell végső soron az állami rádiós hálózatra épül, kiegészítésként (helyi lefedettség és kapacitás célból) támaszkodik a publikus hálózatra.</a:t>
            </a:r>
            <a:endParaRPr lang="hu-H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Szélessávú pilot</a:t>
            </a:r>
            <a:b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5522" y="122401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dirty="0">
                <a:solidFill>
                  <a:schemeClr val="tx2"/>
                </a:solidFill>
              </a:rPr>
              <a:t>NMHH-</a:t>
            </a:r>
            <a:r>
              <a:rPr lang="hu-HU" dirty="0" err="1">
                <a:solidFill>
                  <a:schemeClr val="tx2"/>
                </a:solidFill>
              </a:rPr>
              <a:t>val</a:t>
            </a:r>
            <a:r>
              <a:rPr lang="hu-HU" dirty="0">
                <a:solidFill>
                  <a:schemeClr val="tx2"/>
                </a:solidFill>
              </a:rPr>
              <a:t> közösen tesztelés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dirty="0">
                <a:solidFill>
                  <a:schemeClr val="tx2"/>
                </a:solidFill>
              </a:rPr>
              <a:t>Együttműködés a 700 MHz sávban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dirty="0">
                <a:solidFill>
                  <a:schemeClr val="tx2"/>
                </a:solidFill>
              </a:rPr>
              <a:t>2019. Q4 – 2020. Q2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dirty="0">
                <a:solidFill>
                  <a:schemeClr val="tx2"/>
                </a:solidFill>
              </a:rPr>
              <a:t>8 gyártó termékei, 4 hét tesztelés </a:t>
            </a:r>
            <a:r>
              <a:rPr lang="hu-HU" dirty="0" smtClean="0">
                <a:solidFill>
                  <a:schemeClr val="tx2"/>
                </a:solidFill>
              </a:rPr>
              <a:t>gyártónként</a:t>
            </a:r>
            <a:r>
              <a:rPr lang="hu-HU" dirty="0">
                <a:solidFill>
                  <a:schemeClr val="tx2"/>
                </a:solidFill>
              </a:rPr>
              <a:t/>
            </a:r>
            <a:br>
              <a:rPr lang="hu-HU" dirty="0">
                <a:solidFill>
                  <a:schemeClr val="tx2"/>
                </a:solidFill>
              </a:rPr>
            </a:b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4" y="4202723"/>
            <a:ext cx="5357803" cy="25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Pro-M 2019 – 2025</a:t>
            </a:r>
            <a:b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anvas 46"/>
          <p:cNvGrpSpPr/>
          <p:nvPr/>
        </p:nvGrpSpPr>
        <p:grpSpPr>
          <a:xfrm>
            <a:off x="479897" y="1106424"/>
            <a:ext cx="8478635" cy="4461394"/>
            <a:chOff x="0" y="0"/>
            <a:chExt cx="8875395" cy="4887595"/>
          </a:xfrm>
        </p:grpSpPr>
        <p:sp>
          <p:nvSpPr>
            <p:cNvPr id="5" name="Téglalap 4"/>
            <p:cNvSpPr/>
            <p:nvPr/>
          </p:nvSpPr>
          <p:spPr>
            <a:xfrm>
              <a:off x="0" y="0"/>
              <a:ext cx="8875395" cy="4887595"/>
            </a:xfrm>
            <a:prstGeom prst="rect">
              <a:avLst/>
            </a:prstGeom>
          </p:spPr>
        </p:sp>
        <p:sp>
          <p:nvSpPr>
            <p:cNvPr id="6" name="Rectangle: Rounded Corners 7"/>
            <p:cNvSpPr/>
            <p:nvPr/>
          </p:nvSpPr>
          <p:spPr>
            <a:xfrm>
              <a:off x="35772" y="341694"/>
              <a:ext cx="3096070" cy="46801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hu-HU" sz="11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Megvalósíthatósági tanulmány készítése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(készenléti LTE mag- és rádiós hálózat)</a:t>
              </a:r>
              <a:endParaRPr lang="hu-H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8"/>
            <p:cNvSpPr/>
            <p:nvPr/>
          </p:nvSpPr>
          <p:spPr>
            <a:xfrm>
              <a:off x="36196" y="1043965"/>
              <a:ext cx="3096070" cy="7245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hu-HU" sz="11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Készenléti MVNO &amp; dedikált hálózatépítés szabályozásának </a:t>
              </a:r>
              <a:r>
                <a:rPr lang="hu-HU" sz="1100" b="1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kialakítása</a:t>
              </a:r>
              <a:endParaRPr lang="hu-H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9"/>
            <p:cNvSpPr/>
            <p:nvPr/>
          </p:nvSpPr>
          <p:spPr>
            <a:xfrm>
              <a:off x="35772" y="1948451"/>
              <a:ext cx="3096070" cy="90002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hu-HU" sz="11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Lobbitevékenység szabványosítással foglalkozó testületek felé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(Band 28 kiszélesítése, 410-430 MHz-en új sáv, vivőegyesítés bővítése. stb.)</a:t>
              </a:r>
              <a:endParaRPr lang="hu-H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10"/>
            <p:cNvSpPr/>
            <p:nvPr/>
          </p:nvSpPr>
          <p:spPr>
            <a:xfrm>
              <a:off x="3366264" y="660489"/>
              <a:ext cx="1512034" cy="12643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MVT készenléti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LTE </a:t>
              </a: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maghálózat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MNO hálózatok </a:t>
              </a: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tesztelése készenléti MVNO</a:t>
              </a:r>
              <a:endParaRPr lang="hu-H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11"/>
            <p:cNvSpPr/>
            <p:nvPr/>
          </p:nvSpPr>
          <p:spPr>
            <a:xfrm>
              <a:off x="3367874" y="2154161"/>
              <a:ext cx="1512034" cy="126002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en-GB" sz="1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Szabályozás életbe léptetése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3"/>
            <p:cNvSpPr/>
            <p:nvPr/>
          </p:nvSpPr>
          <p:spPr>
            <a:xfrm>
              <a:off x="5259192" y="504149"/>
              <a:ext cx="1401540" cy="27678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Szabványok és </a:t>
              </a: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frekvencia: dedikált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készenléti LTE </a:t>
              </a: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RAN</a:t>
              </a:r>
              <a:endParaRPr lang="hu-H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4"/>
            <p:cNvSpPr/>
            <p:nvPr/>
          </p:nvSpPr>
          <p:spPr>
            <a:xfrm>
              <a:off x="6912112" y="481412"/>
              <a:ext cx="1512034" cy="27678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Készenléti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mobiltávközlési rendszer </a:t>
              </a: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kialakítása,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megfelelő LTE kapacitás esetén a TETRA fokozatos </a:t>
              </a:r>
              <a:r>
                <a:rPr lang="hu-HU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kivezetése, </a:t>
              </a:r>
              <a:r>
                <a:rPr lang="hu-H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készenléti adat- és hangszolgáltatás integrációja</a:t>
              </a:r>
              <a:endParaRPr lang="hu-H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Shape 15"/>
            <p:cNvSpPr/>
            <p:nvPr/>
          </p:nvSpPr>
          <p:spPr>
            <a:xfrm>
              <a:off x="2539093" y="2531399"/>
              <a:ext cx="1980045" cy="1224028"/>
            </a:xfrm>
            <a:prstGeom prst="leftCircularArrow">
              <a:avLst>
                <a:gd name="adj1" fmla="val 2770"/>
                <a:gd name="adj2" fmla="val 337774"/>
                <a:gd name="adj3" fmla="val 1511781"/>
                <a:gd name="adj4" fmla="val 8422985"/>
                <a:gd name="adj5" fmla="val 323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40" tIns="45720" rIns="91440" bIns="45720"/>
            <a:lstStyle/>
            <a:p>
              <a:endParaRPr lang="hu-HU"/>
            </a:p>
          </p:txBody>
        </p:sp>
        <p:sp>
          <p:nvSpPr>
            <p:cNvPr id="14" name="Arrow: Circular 16"/>
            <p:cNvSpPr/>
            <p:nvPr/>
          </p:nvSpPr>
          <p:spPr>
            <a:xfrm rot="21439793">
              <a:off x="4090455" y="144148"/>
              <a:ext cx="1980045" cy="1224028"/>
            </a:xfrm>
            <a:prstGeom prst="circularArrow">
              <a:avLst>
                <a:gd name="adj1" fmla="val 2461"/>
                <a:gd name="adj2" fmla="val 298011"/>
                <a:gd name="adj3" fmla="val 20218603"/>
                <a:gd name="adj4" fmla="val 13267635"/>
                <a:gd name="adj5" fmla="val 287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40" tIns="45720" rIns="91440" bIns="45720"/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hu-H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Shape 32"/>
            <p:cNvSpPr/>
            <p:nvPr/>
          </p:nvSpPr>
          <p:spPr>
            <a:xfrm rot="21273258">
              <a:off x="6358503" y="2531398"/>
              <a:ext cx="1980045" cy="1224028"/>
            </a:xfrm>
            <a:prstGeom prst="leftCircularArrow">
              <a:avLst>
                <a:gd name="adj1" fmla="val 2810"/>
                <a:gd name="adj2" fmla="val 343016"/>
                <a:gd name="adj3" fmla="val 2118527"/>
                <a:gd name="adj4" fmla="val 9024489"/>
                <a:gd name="adj5" fmla="val 327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40" tIns="45720" rIns="91440" bIns="45720"/>
            <a:lstStyle/>
            <a:p>
              <a:endParaRPr lang="hu-HU"/>
            </a:p>
          </p:txBody>
        </p:sp>
        <p:sp>
          <p:nvSpPr>
            <p:cNvPr id="16" name="Rectangle: Rounded Corners 33"/>
            <p:cNvSpPr/>
            <p:nvPr/>
          </p:nvSpPr>
          <p:spPr>
            <a:xfrm>
              <a:off x="1465203" y="3060769"/>
              <a:ext cx="1468175" cy="80726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en-GB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  <a:endParaRPr lang="hu-HU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34"/>
            <p:cNvSpPr/>
            <p:nvPr/>
          </p:nvSpPr>
          <p:spPr>
            <a:xfrm>
              <a:off x="3636701" y="108460"/>
              <a:ext cx="1622491" cy="3956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en-GB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2020-2021</a:t>
              </a:r>
              <a:endParaRPr lang="hu-H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35"/>
            <p:cNvSpPr/>
            <p:nvPr/>
          </p:nvSpPr>
          <p:spPr>
            <a:xfrm>
              <a:off x="5206932" y="3545386"/>
              <a:ext cx="1405738" cy="3240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hu-HU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2022-2024</a:t>
              </a:r>
              <a:endParaRPr lang="hu-H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Rounded Corners 36"/>
            <p:cNvSpPr/>
            <p:nvPr/>
          </p:nvSpPr>
          <p:spPr>
            <a:xfrm>
              <a:off x="7099691" y="91315"/>
              <a:ext cx="1188027" cy="3240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0"/>
                </a:spcAft>
              </a:pPr>
              <a:r>
                <a:rPr lang="hu-HU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hu-HU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0"/>
            <p:cNvSpPr/>
            <p:nvPr/>
          </p:nvSpPr>
          <p:spPr>
            <a:xfrm>
              <a:off x="3330651" y="4320559"/>
              <a:ext cx="1620037" cy="43201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05000"/>
                </a:lnSpc>
                <a:spcAft>
                  <a:spcPts val="0"/>
                </a:spcAft>
              </a:pPr>
              <a:r>
                <a:rPr lang="de-DE" sz="8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LTE: nem küldetéskritikus adat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5000"/>
                </a:lnSpc>
                <a:spcAft>
                  <a:spcPts val="0"/>
                </a:spcAft>
              </a:pPr>
              <a:r>
                <a:rPr lang="de-DE" sz="8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TETRA: küldetéskritikus hang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43"/>
            <p:cNvSpPr/>
            <p:nvPr/>
          </p:nvSpPr>
          <p:spPr>
            <a:xfrm>
              <a:off x="5094605" y="4320638"/>
              <a:ext cx="1620000" cy="4320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0"/>
                </a:spcAft>
              </a:pPr>
              <a:r>
                <a:rPr lang="de-DE" sz="8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LTE: küldetéskritikus adat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5000"/>
                </a:lnSpc>
                <a:spcAft>
                  <a:spcPts val="0"/>
                </a:spcAft>
              </a:pPr>
              <a:r>
                <a:rPr lang="de-DE" sz="8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TETRA: küldetéskritikus hang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Rounded Corners 44"/>
            <p:cNvSpPr/>
            <p:nvPr/>
          </p:nvSpPr>
          <p:spPr>
            <a:xfrm>
              <a:off x="6858635" y="4320638"/>
              <a:ext cx="1620000" cy="4320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LTE: küldetéskrit. hang és adat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5000"/>
                </a:lnSpc>
                <a:spcAft>
                  <a:spcPts val="0"/>
                </a:spcAft>
              </a:pPr>
              <a:r>
                <a:rPr lang="en-US" sz="8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TETRA potenciális kivezetésének lehetősége</a:t>
              </a:r>
              <a:endParaRPr lang="hu-HU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9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Pro-M stratégiai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cél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054" y="1787030"/>
            <a:ext cx="6277708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Készenléti mobil kommunikáció </a:t>
            </a:r>
            <a:br>
              <a:rPr lang="hu-HU" dirty="0">
                <a:solidFill>
                  <a:schemeClr val="tx2"/>
                </a:solidFill>
              </a:rPr>
            </a:br>
            <a:r>
              <a:rPr lang="hu-HU" dirty="0">
                <a:solidFill>
                  <a:schemeClr val="tx2"/>
                </a:solidFill>
              </a:rPr>
              <a:t>Átfogó Hang, Adat, Kép Video szolgáltatás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Kiterjedt lefedettség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Magas megbízhatóság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Elérhető legmagasabb rendelkezésre állás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Minden körülmények között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62" y="2288192"/>
            <a:ext cx="2699238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a </a:t>
            </a:r>
            <a:r>
              <a:rPr lang="hu-HU" alt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figyelmet !</a:t>
            </a:r>
            <a:r>
              <a:rPr lang="hu-HU" alt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Szűcs Péter</a:t>
            </a: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Biztonsági Igazgató</a:t>
            </a:r>
          </a:p>
          <a:p>
            <a:pPr marL="457200" lvl="1" indent="0" algn="ctr">
              <a:buNone/>
              <a:defRPr/>
            </a:pPr>
            <a:endParaRPr lang="hu-HU" altLang="hu-H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Pro-M Professzionális Mobilrádió </a:t>
            </a:r>
            <a:r>
              <a:rPr lang="hu-HU" altLang="hu-H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Zrt</a:t>
            </a: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Biztonsági Igazgatóság</a:t>
            </a: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1107. Bp. X., Száva u. 3-5.</a:t>
            </a: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+36 1 265-6601</a:t>
            </a: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Fax: +36 1 265-6513</a:t>
            </a:r>
          </a:p>
          <a:p>
            <a:pPr marL="457200" lvl="1" indent="0" algn="ctr">
              <a:buNone/>
              <a:defRPr/>
            </a:pPr>
            <a:endParaRPr lang="hu-HU" altLang="hu-H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szucs.peter@pro-m.hu</a:t>
            </a:r>
          </a:p>
          <a:p>
            <a:pPr marL="457200" lvl="1" indent="0" algn="ctr">
              <a:buNone/>
              <a:defRPr/>
            </a:pPr>
            <a:r>
              <a:rPr lang="hu-HU" altLang="hu-H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Web: www.pro-m.hu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53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Pro-M 2016-2020 Stratégia: 2019-re végrehajtva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AC287-C061-2648-BED2-662F1609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EDR hálózat fejlesztése és középtávú modernizációja</a:t>
            </a:r>
          </a:p>
          <a:p>
            <a:pPr marL="0" indent="0">
              <a:spcBef>
                <a:spcPts val="900"/>
              </a:spcBef>
              <a:buNone/>
            </a:pP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hu-HU" dirty="0" err="1">
                <a:solidFill>
                  <a:schemeClr val="tx2"/>
                </a:solidFill>
              </a:rPr>
              <a:t>Készülékszolgáltatói</a:t>
            </a:r>
            <a:r>
              <a:rPr lang="hu-HU" dirty="0">
                <a:solidFill>
                  <a:schemeClr val="tx2"/>
                </a:solidFill>
              </a:rPr>
              <a:t> szerepkör</a:t>
            </a:r>
          </a:p>
          <a:p>
            <a:pPr>
              <a:spcBef>
                <a:spcPts val="900"/>
              </a:spcBef>
            </a:pP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Biztonsági szempontból indokolt felhasználói kör bővítés: létfontosságú felhasználók, veszélyes üzemek</a:t>
            </a:r>
          </a:p>
          <a:p>
            <a:pPr>
              <a:spcBef>
                <a:spcPts val="900"/>
              </a:spcBef>
            </a:pP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Kiegészítő szélessávú adatszolgáltatás bevezetése</a:t>
            </a:r>
          </a:p>
          <a:p>
            <a:pPr>
              <a:spcBef>
                <a:spcPts val="900"/>
              </a:spcBef>
            </a:pP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Nemzetközi nyitás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Tartalom helye 1"/>
          <p:cNvSpPr txBox="1">
            <a:spLocks/>
          </p:cNvSpPr>
          <p:nvPr/>
        </p:nvSpPr>
        <p:spPr>
          <a:xfrm>
            <a:off x="7994049" y="1695082"/>
            <a:ext cx="648072" cy="792089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55A4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900"/>
              </a:spcBef>
              <a:buNone/>
            </a:pPr>
            <a:r>
              <a:rPr lang="hu-HU" sz="4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hu-HU" sz="4800" dirty="0">
              <a:solidFill>
                <a:srgbClr val="00B050"/>
              </a:solidFill>
            </a:endParaRPr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3386423" y="5376665"/>
            <a:ext cx="648072" cy="792089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55A4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900"/>
              </a:spcBef>
              <a:buNone/>
            </a:pPr>
            <a:r>
              <a:rPr lang="hu-HU" sz="4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hu-HU" sz="4800" dirty="0">
              <a:solidFill>
                <a:srgbClr val="00B050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7576359" y="4478065"/>
            <a:ext cx="648072" cy="792089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55A4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900"/>
              </a:spcBef>
              <a:buNone/>
            </a:pPr>
            <a:r>
              <a:rPr lang="hu-HU" sz="4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hu-HU" sz="4800" dirty="0">
              <a:solidFill>
                <a:srgbClr val="00B050"/>
              </a:solidFill>
            </a:endParaRP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8191314" y="3539977"/>
            <a:ext cx="648072" cy="792089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55A4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900"/>
              </a:spcBef>
              <a:buNone/>
            </a:pPr>
            <a:r>
              <a:rPr lang="hu-HU" sz="4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hu-HU" sz="4800" dirty="0">
              <a:solidFill>
                <a:srgbClr val="00B050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5007405" y="2364476"/>
            <a:ext cx="648072" cy="792089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55A4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900"/>
              </a:spcBef>
              <a:buNone/>
            </a:pPr>
            <a:r>
              <a:rPr lang="hu-HU" sz="4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hu-HU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Hálózatfejlesztés –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lefedettség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AC287-C061-2648-BED2-662F1609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270 </a:t>
            </a:r>
            <a:r>
              <a:rPr lang="hu-HU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hu-HU" dirty="0">
                <a:solidFill>
                  <a:schemeClr val="tx2"/>
                </a:solidFill>
              </a:rPr>
              <a:t> 350 bázisállomás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Kézirádiós lefedettség teljes határszakaszra</a:t>
            </a:r>
          </a:p>
          <a:p>
            <a:endParaRPr lang="hu-HU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4368" r="1881" b="2441"/>
          <a:stretch/>
        </p:blipFill>
        <p:spPr>
          <a:xfrm>
            <a:off x="1270660" y="2914668"/>
            <a:ext cx="5694949" cy="33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Hálózatfejlesztés - megbízhatóság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AC287-C061-2648-BED2-662F1609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Vészhelyzeti tartalék kapacitások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Főváros és megyeszékhelyek megerősítése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Nagy </a:t>
            </a:r>
            <a:r>
              <a:rPr lang="hu-HU" dirty="0" err="1">
                <a:solidFill>
                  <a:schemeClr val="tx2"/>
                </a:solidFill>
              </a:rPr>
              <a:t>tömegforgalmú</a:t>
            </a:r>
            <a:r>
              <a:rPr lang="hu-HU" dirty="0">
                <a:solidFill>
                  <a:schemeClr val="tx2"/>
                </a:solidFill>
              </a:rPr>
              <a:t> helyszínek megerősítése</a:t>
            </a:r>
          </a:p>
          <a:p>
            <a:endParaRPr lang="hu-HU" dirty="0"/>
          </a:p>
        </p:txBody>
      </p:sp>
      <p:pic>
        <p:nvPicPr>
          <p:cNvPr id="4" name="Kép 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32" y="3398853"/>
            <a:ext cx="5760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Hálózatfejlesztés - modernizáció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AC287-C061-2648-BED2-662F1609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Új típusú kapcsolóközpontok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Titkosított IP alapú átviteli hálózat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Diszpécser rendszer lecserélése</a:t>
            </a:r>
          </a:p>
          <a:p>
            <a:endParaRPr lang="hu-HU" dirty="0"/>
          </a:p>
        </p:txBody>
      </p:sp>
      <p:pic>
        <p:nvPicPr>
          <p:cNvPr id="5" name="Kép 4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1" y="3323491"/>
            <a:ext cx="5760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tx2"/>
                </a:solidFill>
              </a:rPr>
              <a:t>Készülékszolgáltatás </a:t>
            </a:r>
            <a:r>
              <a:rPr lang="hu-HU" b="1" dirty="0" smtClean="0">
                <a:solidFill>
                  <a:schemeClr val="tx2"/>
                </a:solidFill>
              </a:rPr>
              <a:t>szerepkör 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AC287-C061-2648-BED2-662F1609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hu-HU" dirty="0">
                <a:solidFill>
                  <a:schemeClr val="tx2"/>
                </a:solidFill>
              </a:rPr>
              <a:t>Rádió-terminál kezelés a készülékszolgáltató szerepkörben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20.000 db cserélve </a:t>
            </a: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~9.000 db új </a:t>
            </a:r>
            <a:r>
              <a:rPr lang="hu-HU" dirty="0" smtClean="0">
                <a:solidFill>
                  <a:schemeClr val="tx2"/>
                </a:solidFill>
              </a:rPr>
              <a:t>készülékszolgáltatóként</a:t>
            </a: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Keret megállapodások alapján összes megtakarítás ~1,5 Mrd </a:t>
            </a:r>
            <a:r>
              <a:rPr lang="hu-HU" dirty="0" smtClean="0">
                <a:solidFill>
                  <a:schemeClr val="tx2"/>
                </a:solidFill>
              </a:rPr>
              <a:t>Ft</a:t>
            </a:r>
            <a:endParaRPr lang="hu-HU" dirty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Felhasználók száma +30% ~55.000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191182"/>
            <a:ext cx="2716823" cy="15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138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2"/>
                </a:solidFill>
              </a:rPr>
              <a:t>Biztonsági szempontból indokolt felhasználói kör bővítés: létfontosságú felhasználók, veszélyes üzemek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23" y="2191606"/>
            <a:ext cx="5026664" cy="3345016"/>
          </a:xfrm>
        </p:spPr>
      </p:pic>
      <p:sp>
        <p:nvSpPr>
          <p:cNvPr id="5" name="Téglalap 4"/>
          <p:cNvSpPr/>
          <p:nvPr/>
        </p:nvSpPr>
        <p:spPr>
          <a:xfrm>
            <a:off x="469076" y="57659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</a:pPr>
            <a:r>
              <a:rPr lang="hu-HU" dirty="0">
                <a:solidFill>
                  <a:schemeClr val="tx2"/>
                </a:solidFill>
              </a:rPr>
              <a:t>Biztonsági szempontú kiterjesztés </a:t>
            </a:r>
            <a:br>
              <a:rPr lang="hu-HU" dirty="0">
                <a:solidFill>
                  <a:schemeClr val="tx2"/>
                </a:solidFill>
              </a:rPr>
            </a:br>
            <a:r>
              <a:rPr lang="hu-HU" dirty="0">
                <a:solidFill>
                  <a:schemeClr val="tx2"/>
                </a:solidFill>
              </a:rPr>
              <a:t>megkötött szerződések: ~150 db</a:t>
            </a:r>
          </a:p>
        </p:txBody>
      </p:sp>
    </p:spTree>
    <p:extLst>
      <p:ext uri="{BB962C8B-B14F-4D97-AF65-F5344CB8AC3E}">
        <p14:creationId xmlns:p14="http://schemas.microsoft.com/office/powerpoint/2010/main" val="31122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1385"/>
            <a:ext cx="7886700" cy="1325563"/>
          </a:xfrm>
        </p:spPr>
        <p:txBody>
          <a:bodyPr>
            <a:normAutofit/>
          </a:bodyPr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Nemzetközi nyitás</a:t>
            </a:r>
            <a:b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TETRA &amp; Critical Communication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Association</a:t>
            </a:r>
            <a:endParaRPr lang="hu-HU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Airbus Operator Forum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International Governmental </a:t>
            </a:r>
            <a:r>
              <a:rPr lang="hu-HU" dirty="0">
                <a:solidFill>
                  <a:schemeClr val="tx2"/>
                </a:solidFill>
              </a:rPr>
              <a:t/>
            </a:r>
            <a:br>
              <a:rPr lang="hu-HU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Operator Forum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Public Safety Radio Group</a:t>
            </a: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/>
          <a:stretch/>
        </p:blipFill>
        <p:spPr>
          <a:xfrm>
            <a:off x="267194" y="4540192"/>
            <a:ext cx="4834880" cy="181889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4014" r="7054"/>
          <a:stretch/>
        </p:blipFill>
        <p:spPr>
          <a:xfrm>
            <a:off x="5198036" y="2550114"/>
            <a:ext cx="3678770" cy="33121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75" y="1495324"/>
            <a:ext cx="1043075" cy="774071"/>
          </a:xfrm>
          <a:prstGeom prst="rect">
            <a:avLst/>
          </a:prstGeom>
        </p:spPr>
      </p:pic>
      <p:pic>
        <p:nvPicPr>
          <p:cNvPr id="9" name="Grafik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93" y="3425242"/>
            <a:ext cx="1167105" cy="6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65299-9FC9-0A4A-A44F-AC49F209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chemeClr val="tx2"/>
                </a:solidFill>
              </a:rPr>
              <a:t>Pro-M 2019-2025 Stratégia tervezés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AC287-C061-2648-BED2-662F1609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  <a:spcAft>
                <a:spcPts val="1800"/>
              </a:spcAft>
            </a:pPr>
            <a:r>
              <a:rPr lang="hu-HU" dirty="0">
                <a:solidFill>
                  <a:schemeClr val="tx2"/>
                </a:solidFill>
              </a:rPr>
              <a:t>Kormányzati informatikai stratégia megújítása 2020-tól</a:t>
            </a:r>
          </a:p>
          <a:p>
            <a:pPr>
              <a:spcBef>
                <a:spcPts val="900"/>
              </a:spcBef>
              <a:spcAft>
                <a:spcPts val="1800"/>
              </a:spcAft>
            </a:pPr>
            <a:r>
              <a:rPr lang="hu-HU" dirty="0">
                <a:solidFill>
                  <a:schemeClr val="tx2"/>
                </a:solidFill>
              </a:rPr>
              <a:t>BM IHÁT: PPDR fejlesztési munkabizottság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53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</TotalTime>
  <Words>556</Words>
  <Application>Microsoft Office PowerPoint</Application>
  <PresentationFormat>Diavetítés a képernyőre (4:3 oldalarány)</PresentationFormat>
  <Paragraphs>122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Office-téma</vt:lpstr>
      <vt:lpstr>  Hogyan tovább a készenléti szélessávú kommunikációs szolgáltatásig   </vt:lpstr>
      <vt:lpstr>Pro-M 2016-2020 Stratégia: 2019-re végrehajtva</vt:lpstr>
      <vt:lpstr>Hálózatfejlesztés – lefedettség</vt:lpstr>
      <vt:lpstr>Hálózatfejlesztés - megbízhatóság</vt:lpstr>
      <vt:lpstr>Hálózatfejlesztés - modernizáció</vt:lpstr>
      <vt:lpstr>Készülékszolgáltatás szerepkör </vt:lpstr>
      <vt:lpstr>Biztonsági szempontból indokolt felhasználói kör bővítés: létfontosságú felhasználók, veszélyes üzemek</vt:lpstr>
      <vt:lpstr>Nemzetközi nyitás </vt:lpstr>
      <vt:lpstr>Pro-M 2019-2025 Stratégia tervezés</vt:lpstr>
      <vt:lpstr>Pro-M 2019-2025 Stratégia</vt:lpstr>
      <vt:lpstr>EDR 2.0 – Szélessávú adatszolgáltatással történő kiegészítés (2019-2025)</vt:lpstr>
      <vt:lpstr>EDR 3.0 – Hang és adatszolgáltatás 3GPP szabványos szélessávú hálózaton (2022-2025) </vt:lpstr>
      <vt:lpstr>Szélessávú pilot </vt:lpstr>
      <vt:lpstr>Pro-M 2019 – 2025 </vt:lpstr>
      <vt:lpstr>Pro-M stratégiai cél</vt:lpstr>
      <vt:lpstr>Köszönöm a figyelmet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Microsoft Office-felhasználó</dc:creator>
  <cp:lastModifiedBy>Szűcs Péter</cp:lastModifiedBy>
  <cp:revision>44</cp:revision>
  <dcterms:created xsi:type="dcterms:W3CDTF">2019-10-07T09:42:57Z</dcterms:created>
  <dcterms:modified xsi:type="dcterms:W3CDTF">2019-11-13T13:44:23Z</dcterms:modified>
</cp:coreProperties>
</file>